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gmar Hegrová" initials="DH" lastIdx="0" clrIdx="0">
    <p:extLst>
      <p:ext uri="{19B8F6BF-5375-455C-9EA6-DF929625EA0E}">
        <p15:presenceInfo xmlns:p15="http://schemas.microsoft.com/office/powerpoint/2012/main" userId="S-1-5-21-2868909108-1785623329-67776594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F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3F7F2E-D4A3-4494-B990-1F83C15C4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DA81DA-2FFC-42D9-936E-EE19F267F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415F98-F023-4B63-9AC4-0E6B30CE2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2BC5-E6AD-4606-9FD9-B904C53C5E59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009F67-70AC-4FA3-B736-16595D53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DB6995-961F-49C0-869E-44495C729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921E-A91F-46C1-8716-916121A9CA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44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F851D4-2924-4258-9CF3-27815FF85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DF2CD97-0C06-4D92-BC0C-5C92151B5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67E592-AB48-44FD-99D6-0A3FBFD9B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2BC5-E6AD-4606-9FD9-B904C53C5E59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DAD79F-597F-4B83-8E37-6E5E71E00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C60E2D-BB0F-4647-83D2-528709374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921E-A91F-46C1-8716-916121A9CA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23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B5EA1C4-45E6-4E58-8721-28E1F3254B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43346DD-D704-4B51-90CA-091F139BB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98F066-4880-4FD7-8E26-DF64449DA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2BC5-E6AD-4606-9FD9-B904C53C5E59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CC8CF6-6AB9-4E9A-BC1F-86B85117C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E555D4-74F9-4F47-BBB0-DB92E82C6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921E-A91F-46C1-8716-916121A9CA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81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3F66F6-F7BE-4BCB-AEC0-5FDD36488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61E008F-82E0-4AA6-8400-EE0C47015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A77E29-985D-4E8E-AC38-77729A25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2BC5-E6AD-4606-9FD9-B904C53C5E59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1DD71A-58C6-473F-9F7C-2434958B4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BB655A-FBA8-4EBB-B589-A7074DB5D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921E-A91F-46C1-8716-916121A9CA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370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991E5E-4CC7-4AD6-8768-D4DBEDF3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327D04-0A27-4BCD-B3D8-54E00A638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0F3D31-691A-4DAA-8DEE-A07AFDE17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2BC5-E6AD-4606-9FD9-B904C53C5E59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AFE50D-9FF4-4FFC-ADBD-4C4D34DD0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E55229-6E74-4A02-A370-7D3559E12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921E-A91F-46C1-8716-916121A9CA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1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C92F17-4190-4B52-8ED3-6B3127A90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77A09A-40D1-4503-94A1-A38794A82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88E1F19-52F1-465E-B4D9-395B5443C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9CDAE2-75AF-43C1-9483-E77935F3D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2BC5-E6AD-4606-9FD9-B904C53C5E59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602C68F-D3D9-4783-ABE6-426913B54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973BB3-89E7-4813-B5B3-EA5DC1B98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921E-A91F-46C1-8716-916121A9CA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25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9E4D46-7703-4EE3-94FE-8BD28925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3FF4A5E-3DBB-4BCA-B056-070CFF59E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DD4E1D6-4202-4908-B00F-5F76E0F2E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5803A51-E94E-459D-B977-A528B226A7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FCB6A1D-D7D5-4CEA-84DB-A259B625CB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FC5AD05-C976-4604-9FCD-DEAB8B61D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2BC5-E6AD-4606-9FD9-B904C53C5E59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4F72141-5A96-480F-B1C6-5A32AED3C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45A78C5-BCF0-4F38-B600-1C2B50F63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921E-A91F-46C1-8716-916121A9CA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618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FC4F4C-4DCE-471A-A6F0-909A9B26C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3BA13EC-3A49-496E-B310-A954BE1D9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2BC5-E6AD-4606-9FD9-B904C53C5E59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B89BEC2-8EC4-4681-96D4-B5C42EAB3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DCDD1D8-8C84-43D9-B8A3-33D3319D1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921E-A91F-46C1-8716-916121A9CA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72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A82EE59-060C-49A7-9FD9-EE5E88660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2BC5-E6AD-4606-9FD9-B904C53C5E59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B84F3FF-9F0A-449E-8599-68EA8FBC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30E7D0D-5751-45F0-BDE2-F4FD6959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921E-A91F-46C1-8716-916121A9CA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74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0EDD8-054A-494E-8D4F-805A935EE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26E6EC-93A1-454D-9B34-E6F698B2C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78DD876-ABD8-4072-A1E7-AB182AD04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084167B-E1A6-4F7A-B21B-1814DD5C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2BC5-E6AD-4606-9FD9-B904C53C5E59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F92FF3-0986-48D4-960E-8B291DC4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44BC4FA-2B57-4127-853F-0A714CA8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921E-A91F-46C1-8716-916121A9CA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849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2F0C57-1939-456F-A0D4-C8697EDD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C52C201-3DD3-40EC-A355-FBEB21A11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DF6B35D-82FB-47AE-881A-15235F341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5CB6FEF-BFE2-4A38-9002-DEB8502B2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2BC5-E6AD-4606-9FD9-B904C53C5E59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45FC4D6-CE78-4059-A689-95EF65DF8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644D88-250D-41E9-957D-4B6288EC7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921E-A91F-46C1-8716-916121A9CA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88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F967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AF71B1F-EEFA-4D7E-92AA-A3D26D867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9F1E475-222C-4750-AA4C-CD7D880F4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1D6EC7-BE7F-499A-89B8-632C65572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B2BC5-E6AD-4606-9FD9-B904C53C5E59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197E78-36EC-4358-A4B8-7AFBE618A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59BFC6-F063-4ED7-9CDA-096145090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D921E-A91F-46C1-8716-916121A9CA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187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Gtoa0VcnsY" TargetMode="External"/><Relationship Id="rId2" Type="http://schemas.openxmlformats.org/officeDocument/2006/relationships/hyperlink" Target="https://www.youtube.com/watch?v=7lJfcWrpDe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5JvS5E9YUcM" TargetMode="External"/><Relationship Id="rId5" Type="http://schemas.openxmlformats.org/officeDocument/2006/relationships/hyperlink" Target="https://www.youtube.com/watch?v=znO8q5Ht17g" TargetMode="External"/><Relationship Id="rId4" Type="http://schemas.openxmlformats.org/officeDocument/2006/relationships/hyperlink" Target="https://www.youtube.com/watch?v=aJb-u-1LPz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hyperlink" Target="https://www.youtube.com/watch?v=znO8q5Ht17g" TargetMode="Externa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hyperlink" Target="https://www.youtube.com/watch?v=5JvS5E9YUcM" TargetMode="External"/><Relationship Id="rId9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81E437-E7D2-4754-AB63-BC3DCA8070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DF967"/>
          </a:solidFill>
        </p:spPr>
        <p:txBody>
          <a:bodyPr/>
          <a:lstStyle/>
          <a:p>
            <a:r>
              <a:rPr lang="cs-CZ" dirty="0"/>
              <a:t>Vylušti, o čem se budeme učit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6D7E68-D481-454B-96B8-69043B708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Kroužkovci mají tělo tvořeno z</a:t>
            </a:r>
          </a:p>
          <a:p>
            <a:r>
              <a:rPr lang="cs-CZ" dirty="0"/>
              <a:t>Kroužkovec žijící v půdě je  </a:t>
            </a:r>
          </a:p>
          <a:p>
            <a:r>
              <a:rPr lang="cs-CZ" dirty="0"/>
              <a:t>V mořích žije kroužkovec podobný stonožce-</a:t>
            </a:r>
          </a:p>
          <a:p>
            <a:r>
              <a:rPr lang="cs-CZ" dirty="0"/>
              <a:t>Kroužkovec parazitují na rybách je</a:t>
            </a:r>
          </a:p>
          <a:p>
            <a:r>
              <a:rPr lang="cs-CZ" dirty="0"/>
              <a:t>Kroužkovec spojení z fázemi měsíce je</a:t>
            </a:r>
          </a:p>
          <a:p>
            <a:r>
              <a:rPr lang="cs-CZ" dirty="0"/>
              <a:t>Kroužkovec, který má přísavky –</a:t>
            </a:r>
          </a:p>
          <a:p>
            <a:r>
              <a:rPr lang="cs-CZ" dirty="0"/>
              <a:t>Kroužkovec s vápenitými štětinkami je </a:t>
            </a:r>
          </a:p>
          <a:p>
            <a:r>
              <a:rPr lang="cs-CZ" dirty="0"/>
              <a:t>Kroužkovec žijící v bahně je     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FED8F34-A930-4103-94BA-FD9972CB2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835653"/>
              </p:ext>
            </p:extLst>
          </p:nvPr>
        </p:nvGraphicFramePr>
        <p:xfrm>
          <a:off x="5646656" y="1802405"/>
          <a:ext cx="378957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444">
                  <a:extLst>
                    <a:ext uri="{9D8B030D-6E8A-4147-A177-3AD203B41FA5}">
                      <a16:colId xmlns:a16="http://schemas.microsoft.com/office/drawing/2014/main" val="3791357238"/>
                    </a:ext>
                  </a:extLst>
                </a:gridCol>
                <a:gridCol w="541031">
                  <a:extLst>
                    <a:ext uri="{9D8B030D-6E8A-4147-A177-3AD203B41FA5}">
                      <a16:colId xmlns:a16="http://schemas.microsoft.com/office/drawing/2014/main" val="3829905240"/>
                    </a:ext>
                  </a:extLst>
                </a:gridCol>
                <a:gridCol w="565044">
                  <a:extLst>
                    <a:ext uri="{9D8B030D-6E8A-4147-A177-3AD203B41FA5}">
                      <a16:colId xmlns:a16="http://schemas.microsoft.com/office/drawing/2014/main" val="259541757"/>
                    </a:ext>
                  </a:extLst>
                </a:gridCol>
                <a:gridCol w="650116">
                  <a:extLst>
                    <a:ext uri="{9D8B030D-6E8A-4147-A177-3AD203B41FA5}">
                      <a16:colId xmlns:a16="http://schemas.microsoft.com/office/drawing/2014/main" val="2514316292"/>
                    </a:ext>
                  </a:extLst>
                </a:gridCol>
                <a:gridCol w="764970">
                  <a:extLst>
                    <a:ext uri="{9D8B030D-6E8A-4147-A177-3AD203B41FA5}">
                      <a16:colId xmlns:a16="http://schemas.microsoft.com/office/drawing/2014/main" val="3719275385"/>
                    </a:ext>
                  </a:extLst>
                </a:gridCol>
                <a:gridCol w="764970">
                  <a:extLst>
                    <a:ext uri="{9D8B030D-6E8A-4147-A177-3AD203B41FA5}">
                      <a16:colId xmlns:a16="http://schemas.microsoft.com/office/drawing/2014/main" val="3249433368"/>
                    </a:ext>
                  </a:extLst>
                </a:gridCol>
              </a:tblGrid>
              <a:tr h="273377">
                <a:tc>
                  <a:txBody>
                    <a:bodyPr/>
                    <a:lstStyle/>
                    <a:p>
                      <a:endParaRPr lang="cs-CZ" sz="18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386118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6CAB7760-678A-493A-BC97-CC83A626E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703695"/>
              </p:ext>
            </p:extLst>
          </p:nvPr>
        </p:nvGraphicFramePr>
        <p:xfrm>
          <a:off x="5646656" y="2397637"/>
          <a:ext cx="37895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596">
                  <a:extLst>
                    <a:ext uri="{9D8B030D-6E8A-4147-A177-3AD203B41FA5}">
                      <a16:colId xmlns:a16="http://schemas.microsoft.com/office/drawing/2014/main" val="509849768"/>
                    </a:ext>
                  </a:extLst>
                </a:gridCol>
                <a:gridCol w="631596">
                  <a:extLst>
                    <a:ext uri="{9D8B030D-6E8A-4147-A177-3AD203B41FA5}">
                      <a16:colId xmlns:a16="http://schemas.microsoft.com/office/drawing/2014/main" val="2733296584"/>
                    </a:ext>
                  </a:extLst>
                </a:gridCol>
                <a:gridCol w="631596">
                  <a:extLst>
                    <a:ext uri="{9D8B030D-6E8A-4147-A177-3AD203B41FA5}">
                      <a16:colId xmlns:a16="http://schemas.microsoft.com/office/drawing/2014/main" val="4138391498"/>
                    </a:ext>
                  </a:extLst>
                </a:gridCol>
                <a:gridCol w="631596">
                  <a:extLst>
                    <a:ext uri="{9D8B030D-6E8A-4147-A177-3AD203B41FA5}">
                      <a16:colId xmlns:a16="http://schemas.microsoft.com/office/drawing/2014/main" val="2556919012"/>
                    </a:ext>
                  </a:extLst>
                </a:gridCol>
                <a:gridCol w="631596">
                  <a:extLst>
                    <a:ext uri="{9D8B030D-6E8A-4147-A177-3AD203B41FA5}">
                      <a16:colId xmlns:a16="http://schemas.microsoft.com/office/drawing/2014/main" val="4164653028"/>
                    </a:ext>
                  </a:extLst>
                </a:gridCol>
                <a:gridCol w="631596">
                  <a:extLst>
                    <a:ext uri="{9D8B030D-6E8A-4147-A177-3AD203B41FA5}">
                      <a16:colId xmlns:a16="http://schemas.microsoft.com/office/drawing/2014/main" val="618001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141352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0FE75D87-25AA-418E-9EF6-C522CC78F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169017"/>
              </p:ext>
            </p:extLst>
          </p:nvPr>
        </p:nvGraphicFramePr>
        <p:xfrm>
          <a:off x="7541443" y="2903414"/>
          <a:ext cx="40818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226">
                  <a:extLst>
                    <a:ext uri="{9D8B030D-6E8A-4147-A177-3AD203B41FA5}">
                      <a16:colId xmlns:a16="http://schemas.microsoft.com/office/drawing/2014/main" val="1718525024"/>
                    </a:ext>
                  </a:extLst>
                </a:gridCol>
                <a:gridCol w="510226">
                  <a:extLst>
                    <a:ext uri="{9D8B030D-6E8A-4147-A177-3AD203B41FA5}">
                      <a16:colId xmlns:a16="http://schemas.microsoft.com/office/drawing/2014/main" val="3290183981"/>
                    </a:ext>
                  </a:extLst>
                </a:gridCol>
                <a:gridCol w="510226">
                  <a:extLst>
                    <a:ext uri="{9D8B030D-6E8A-4147-A177-3AD203B41FA5}">
                      <a16:colId xmlns:a16="http://schemas.microsoft.com/office/drawing/2014/main" val="4121665014"/>
                    </a:ext>
                  </a:extLst>
                </a:gridCol>
                <a:gridCol w="510226">
                  <a:extLst>
                    <a:ext uri="{9D8B030D-6E8A-4147-A177-3AD203B41FA5}">
                      <a16:colId xmlns:a16="http://schemas.microsoft.com/office/drawing/2014/main" val="4172142418"/>
                    </a:ext>
                  </a:extLst>
                </a:gridCol>
                <a:gridCol w="510226">
                  <a:extLst>
                    <a:ext uri="{9D8B030D-6E8A-4147-A177-3AD203B41FA5}">
                      <a16:colId xmlns:a16="http://schemas.microsoft.com/office/drawing/2014/main" val="2455786726"/>
                    </a:ext>
                  </a:extLst>
                </a:gridCol>
                <a:gridCol w="510226">
                  <a:extLst>
                    <a:ext uri="{9D8B030D-6E8A-4147-A177-3AD203B41FA5}">
                      <a16:colId xmlns:a16="http://schemas.microsoft.com/office/drawing/2014/main" val="447840542"/>
                    </a:ext>
                  </a:extLst>
                </a:gridCol>
                <a:gridCol w="510226">
                  <a:extLst>
                    <a:ext uri="{9D8B030D-6E8A-4147-A177-3AD203B41FA5}">
                      <a16:colId xmlns:a16="http://schemas.microsoft.com/office/drawing/2014/main" val="457942981"/>
                    </a:ext>
                  </a:extLst>
                </a:gridCol>
                <a:gridCol w="510226">
                  <a:extLst>
                    <a:ext uri="{9D8B030D-6E8A-4147-A177-3AD203B41FA5}">
                      <a16:colId xmlns:a16="http://schemas.microsoft.com/office/drawing/2014/main" val="476224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008468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3BD7CD03-27D0-44B3-9B52-C5DB40903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243420"/>
              </p:ext>
            </p:extLst>
          </p:nvPr>
        </p:nvGraphicFramePr>
        <p:xfrm>
          <a:off x="6202836" y="3398327"/>
          <a:ext cx="46757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70">
                  <a:extLst>
                    <a:ext uri="{9D8B030D-6E8A-4147-A177-3AD203B41FA5}">
                      <a16:colId xmlns:a16="http://schemas.microsoft.com/office/drawing/2014/main" val="3850521661"/>
                    </a:ext>
                  </a:extLst>
                </a:gridCol>
                <a:gridCol w="467570">
                  <a:extLst>
                    <a:ext uri="{9D8B030D-6E8A-4147-A177-3AD203B41FA5}">
                      <a16:colId xmlns:a16="http://schemas.microsoft.com/office/drawing/2014/main" val="2057996109"/>
                    </a:ext>
                  </a:extLst>
                </a:gridCol>
                <a:gridCol w="467570">
                  <a:extLst>
                    <a:ext uri="{9D8B030D-6E8A-4147-A177-3AD203B41FA5}">
                      <a16:colId xmlns:a16="http://schemas.microsoft.com/office/drawing/2014/main" val="895079738"/>
                    </a:ext>
                  </a:extLst>
                </a:gridCol>
                <a:gridCol w="467570">
                  <a:extLst>
                    <a:ext uri="{9D8B030D-6E8A-4147-A177-3AD203B41FA5}">
                      <a16:colId xmlns:a16="http://schemas.microsoft.com/office/drawing/2014/main" val="1061625811"/>
                    </a:ext>
                  </a:extLst>
                </a:gridCol>
                <a:gridCol w="467570">
                  <a:extLst>
                    <a:ext uri="{9D8B030D-6E8A-4147-A177-3AD203B41FA5}">
                      <a16:colId xmlns:a16="http://schemas.microsoft.com/office/drawing/2014/main" val="540613811"/>
                    </a:ext>
                  </a:extLst>
                </a:gridCol>
                <a:gridCol w="467570">
                  <a:extLst>
                    <a:ext uri="{9D8B030D-6E8A-4147-A177-3AD203B41FA5}">
                      <a16:colId xmlns:a16="http://schemas.microsoft.com/office/drawing/2014/main" val="1342635049"/>
                    </a:ext>
                  </a:extLst>
                </a:gridCol>
                <a:gridCol w="467570">
                  <a:extLst>
                    <a:ext uri="{9D8B030D-6E8A-4147-A177-3AD203B41FA5}">
                      <a16:colId xmlns:a16="http://schemas.microsoft.com/office/drawing/2014/main" val="3565623956"/>
                    </a:ext>
                  </a:extLst>
                </a:gridCol>
                <a:gridCol w="467570">
                  <a:extLst>
                    <a:ext uri="{9D8B030D-6E8A-4147-A177-3AD203B41FA5}">
                      <a16:colId xmlns:a16="http://schemas.microsoft.com/office/drawing/2014/main" val="2381592121"/>
                    </a:ext>
                  </a:extLst>
                </a:gridCol>
                <a:gridCol w="467570">
                  <a:extLst>
                    <a:ext uri="{9D8B030D-6E8A-4147-A177-3AD203B41FA5}">
                      <a16:colId xmlns:a16="http://schemas.microsoft.com/office/drawing/2014/main" val="1017330322"/>
                    </a:ext>
                  </a:extLst>
                </a:gridCol>
                <a:gridCol w="467570">
                  <a:extLst>
                    <a:ext uri="{9D8B030D-6E8A-4147-A177-3AD203B41FA5}">
                      <a16:colId xmlns:a16="http://schemas.microsoft.com/office/drawing/2014/main" val="4107307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699705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3AAD7845-0652-42F4-AC11-0583BCD66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07922"/>
              </p:ext>
            </p:extLst>
          </p:nvPr>
        </p:nvGraphicFramePr>
        <p:xfrm>
          <a:off x="6825006" y="3916460"/>
          <a:ext cx="417607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13">
                  <a:extLst>
                    <a:ext uri="{9D8B030D-6E8A-4147-A177-3AD203B41FA5}">
                      <a16:colId xmlns:a16="http://schemas.microsoft.com/office/drawing/2014/main" val="3100781508"/>
                    </a:ext>
                  </a:extLst>
                </a:gridCol>
                <a:gridCol w="696013">
                  <a:extLst>
                    <a:ext uri="{9D8B030D-6E8A-4147-A177-3AD203B41FA5}">
                      <a16:colId xmlns:a16="http://schemas.microsoft.com/office/drawing/2014/main" val="3389974590"/>
                    </a:ext>
                  </a:extLst>
                </a:gridCol>
                <a:gridCol w="696013">
                  <a:extLst>
                    <a:ext uri="{9D8B030D-6E8A-4147-A177-3AD203B41FA5}">
                      <a16:colId xmlns:a16="http://schemas.microsoft.com/office/drawing/2014/main" val="674940182"/>
                    </a:ext>
                  </a:extLst>
                </a:gridCol>
                <a:gridCol w="696013">
                  <a:extLst>
                    <a:ext uri="{9D8B030D-6E8A-4147-A177-3AD203B41FA5}">
                      <a16:colId xmlns:a16="http://schemas.microsoft.com/office/drawing/2014/main" val="2303941965"/>
                    </a:ext>
                  </a:extLst>
                </a:gridCol>
                <a:gridCol w="696013">
                  <a:extLst>
                    <a:ext uri="{9D8B030D-6E8A-4147-A177-3AD203B41FA5}">
                      <a16:colId xmlns:a16="http://schemas.microsoft.com/office/drawing/2014/main" val="1886418554"/>
                    </a:ext>
                  </a:extLst>
                </a:gridCol>
                <a:gridCol w="696013">
                  <a:extLst>
                    <a:ext uri="{9D8B030D-6E8A-4147-A177-3AD203B41FA5}">
                      <a16:colId xmlns:a16="http://schemas.microsoft.com/office/drawing/2014/main" val="886171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842060"/>
                  </a:ext>
                </a:extLst>
              </a:tr>
            </a:tbl>
          </a:graphicData>
        </a:graphic>
      </p:graphicFrame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16A2394F-51C2-454B-AA65-3531628C1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944025"/>
              </p:ext>
            </p:extLst>
          </p:nvPr>
        </p:nvGraphicFramePr>
        <p:xfrm>
          <a:off x="5938886" y="4434593"/>
          <a:ext cx="44494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636">
                  <a:extLst>
                    <a:ext uri="{9D8B030D-6E8A-4147-A177-3AD203B41FA5}">
                      <a16:colId xmlns:a16="http://schemas.microsoft.com/office/drawing/2014/main" val="3173612943"/>
                    </a:ext>
                  </a:extLst>
                </a:gridCol>
                <a:gridCol w="635636">
                  <a:extLst>
                    <a:ext uri="{9D8B030D-6E8A-4147-A177-3AD203B41FA5}">
                      <a16:colId xmlns:a16="http://schemas.microsoft.com/office/drawing/2014/main" val="2608394496"/>
                    </a:ext>
                  </a:extLst>
                </a:gridCol>
                <a:gridCol w="635636">
                  <a:extLst>
                    <a:ext uri="{9D8B030D-6E8A-4147-A177-3AD203B41FA5}">
                      <a16:colId xmlns:a16="http://schemas.microsoft.com/office/drawing/2014/main" val="417944915"/>
                    </a:ext>
                  </a:extLst>
                </a:gridCol>
                <a:gridCol w="635636">
                  <a:extLst>
                    <a:ext uri="{9D8B030D-6E8A-4147-A177-3AD203B41FA5}">
                      <a16:colId xmlns:a16="http://schemas.microsoft.com/office/drawing/2014/main" val="147530979"/>
                    </a:ext>
                  </a:extLst>
                </a:gridCol>
                <a:gridCol w="635636">
                  <a:extLst>
                    <a:ext uri="{9D8B030D-6E8A-4147-A177-3AD203B41FA5}">
                      <a16:colId xmlns:a16="http://schemas.microsoft.com/office/drawing/2014/main" val="1097729015"/>
                    </a:ext>
                  </a:extLst>
                </a:gridCol>
                <a:gridCol w="635636">
                  <a:extLst>
                    <a:ext uri="{9D8B030D-6E8A-4147-A177-3AD203B41FA5}">
                      <a16:colId xmlns:a16="http://schemas.microsoft.com/office/drawing/2014/main" val="368789257"/>
                    </a:ext>
                  </a:extLst>
                </a:gridCol>
                <a:gridCol w="635636">
                  <a:extLst>
                    <a:ext uri="{9D8B030D-6E8A-4147-A177-3AD203B41FA5}">
                      <a16:colId xmlns:a16="http://schemas.microsoft.com/office/drawing/2014/main" val="3168175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55649"/>
                  </a:ext>
                </a:extLst>
              </a:tr>
            </a:tbl>
          </a:graphicData>
        </a:graphic>
      </p:graphicFrame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97791A87-10AB-4E08-8F17-866D460C2B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485853"/>
              </p:ext>
            </p:extLst>
          </p:nvPr>
        </p:nvGraphicFramePr>
        <p:xfrm>
          <a:off x="6938128" y="4952726"/>
          <a:ext cx="429862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625">
                  <a:extLst>
                    <a:ext uri="{9D8B030D-6E8A-4147-A177-3AD203B41FA5}">
                      <a16:colId xmlns:a16="http://schemas.microsoft.com/office/drawing/2014/main" val="2419060818"/>
                    </a:ext>
                  </a:extLst>
                </a:gridCol>
                <a:gridCol w="477625">
                  <a:extLst>
                    <a:ext uri="{9D8B030D-6E8A-4147-A177-3AD203B41FA5}">
                      <a16:colId xmlns:a16="http://schemas.microsoft.com/office/drawing/2014/main" val="4286919391"/>
                    </a:ext>
                  </a:extLst>
                </a:gridCol>
                <a:gridCol w="477625">
                  <a:extLst>
                    <a:ext uri="{9D8B030D-6E8A-4147-A177-3AD203B41FA5}">
                      <a16:colId xmlns:a16="http://schemas.microsoft.com/office/drawing/2014/main" val="654115321"/>
                    </a:ext>
                  </a:extLst>
                </a:gridCol>
                <a:gridCol w="477625">
                  <a:extLst>
                    <a:ext uri="{9D8B030D-6E8A-4147-A177-3AD203B41FA5}">
                      <a16:colId xmlns:a16="http://schemas.microsoft.com/office/drawing/2014/main" val="1186909097"/>
                    </a:ext>
                  </a:extLst>
                </a:gridCol>
                <a:gridCol w="477625">
                  <a:extLst>
                    <a:ext uri="{9D8B030D-6E8A-4147-A177-3AD203B41FA5}">
                      <a16:colId xmlns:a16="http://schemas.microsoft.com/office/drawing/2014/main" val="3357243473"/>
                    </a:ext>
                  </a:extLst>
                </a:gridCol>
                <a:gridCol w="477625">
                  <a:extLst>
                    <a:ext uri="{9D8B030D-6E8A-4147-A177-3AD203B41FA5}">
                      <a16:colId xmlns:a16="http://schemas.microsoft.com/office/drawing/2014/main" val="2486092658"/>
                    </a:ext>
                  </a:extLst>
                </a:gridCol>
                <a:gridCol w="477625">
                  <a:extLst>
                    <a:ext uri="{9D8B030D-6E8A-4147-A177-3AD203B41FA5}">
                      <a16:colId xmlns:a16="http://schemas.microsoft.com/office/drawing/2014/main" val="3614651580"/>
                    </a:ext>
                  </a:extLst>
                </a:gridCol>
                <a:gridCol w="477625">
                  <a:extLst>
                    <a:ext uri="{9D8B030D-6E8A-4147-A177-3AD203B41FA5}">
                      <a16:colId xmlns:a16="http://schemas.microsoft.com/office/drawing/2014/main" val="339353150"/>
                    </a:ext>
                  </a:extLst>
                </a:gridCol>
                <a:gridCol w="477625">
                  <a:extLst>
                    <a:ext uri="{9D8B030D-6E8A-4147-A177-3AD203B41FA5}">
                      <a16:colId xmlns:a16="http://schemas.microsoft.com/office/drawing/2014/main" val="3672280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931837"/>
                  </a:ext>
                </a:extLst>
              </a:tr>
            </a:tbl>
          </a:graphicData>
        </a:graphic>
      </p:graphicFrame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9EB3F2CD-1ED4-4F6B-8B3C-740665161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343456"/>
              </p:ext>
            </p:extLst>
          </p:nvPr>
        </p:nvGraphicFramePr>
        <p:xfrm>
          <a:off x="5401560" y="5447639"/>
          <a:ext cx="46662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610">
                  <a:extLst>
                    <a:ext uri="{9D8B030D-6E8A-4147-A177-3AD203B41FA5}">
                      <a16:colId xmlns:a16="http://schemas.microsoft.com/office/drawing/2014/main" val="1088306114"/>
                    </a:ext>
                  </a:extLst>
                </a:gridCol>
                <a:gridCol w="666610">
                  <a:extLst>
                    <a:ext uri="{9D8B030D-6E8A-4147-A177-3AD203B41FA5}">
                      <a16:colId xmlns:a16="http://schemas.microsoft.com/office/drawing/2014/main" val="634879336"/>
                    </a:ext>
                  </a:extLst>
                </a:gridCol>
                <a:gridCol w="666610">
                  <a:extLst>
                    <a:ext uri="{9D8B030D-6E8A-4147-A177-3AD203B41FA5}">
                      <a16:colId xmlns:a16="http://schemas.microsoft.com/office/drawing/2014/main" val="2761851941"/>
                    </a:ext>
                  </a:extLst>
                </a:gridCol>
                <a:gridCol w="666610">
                  <a:extLst>
                    <a:ext uri="{9D8B030D-6E8A-4147-A177-3AD203B41FA5}">
                      <a16:colId xmlns:a16="http://schemas.microsoft.com/office/drawing/2014/main" val="1799070420"/>
                    </a:ext>
                  </a:extLst>
                </a:gridCol>
                <a:gridCol w="666610">
                  <a:extLst>
                    <a:ext uri="{9D8B030D-6E8A-4147-A177-3AD203B41FA5}">
                      <a16:colId xmlns:a16="http://schemas.microsoft.com/office/drawing/2014/main" val="3127695287"/>
                    </a:ext>
                  </a:extLst>
                </a:gridCol>
                <a:gridCol w="666610">
                  <a:extLst>
                    <a:ext uri="{9D8B030D-6E8A-4147-A177-3AD203B41FA5}">
                      <a16:colId xmlns:a16="http://schemas.microsoft.com/office/drawing/2014/main" val="1172772207"/>
                    </a:ext>
                  </a:extLst>
                </a:gridCol>
                <a:gridCol w="666610">
                  <a:extLst>
                    <a:ext uri="{9D8B030D-6E8A-4147-A177-3AD203B41FA5}">
                      <a16:colId xmlns:a16="http://schemas.microsoft.com/office/drawing/2014/main" val="970161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30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31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5D88A-FB5C-4F24-8E9E-C37F221B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  <a:solidFill>
            <a:srgbClr val="ADF967"/>
          </a:solidFill>
        </p:spPr>
        <p:txBody>
          <a:bodyPr/>
          <a:lstStyle/>
          <a:p>
            <a:r>
              <a:rPr lang="cs-CZ" dirty="0"/>
              <a:t>ČLENOVCI  (zápis)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1251A5-BEB8-48C1-835B-F2DD8BA69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581"/>
            <a:ext cx="10515600" cy="4706382"/>
          </a:xfrm>
        </p:spPr>
        <p:txBody>
          <a:bodyPr>
            <a:normAutofit fontScale="92500" lnSpcReduction="10000"/>
          </a:bodyPr>
          <a:lstStyle/>
          <a:p>
            <a:r>
              <a:rPr lang="cs-CZ" sz="2100" dirty="0"/>
              <a:t>tělo členěno na větší články </a:t>
            </a:r>
          </a:p>
          <a:p>
            <a:r>
              <a:rPr lang="cs-CZ" sz="2100" dirty="0"/>
              <a:t>končetiny také členěny</a:t>
            </a:r>
          </a:p>
          <a:p>
            <a:r>
              <a:rPr lang="cs-CZ" sz="2100" dirty="0"/>
              <a:t>stavba:</a:t>
            </a:r>
          </a:p>
          <a:p>
            <a:pPr lvl="1"/>
            <a:r>
              <a:rPr lang="cs-CZ" sz="1900" dirty="0"/>
              <a:t>povrch – pevná vnější kostra (chitin, uhličitan vápenatý)</a:t>
            </a:r>
          </a:p>
          <a:p>
            <a:pPr lvl="1"/>
            <a:r>
              <a:rPr lang="cs-CZ" sz="1900" dirty="0"/>
              <a:t>hlava, hruď, zadeček</a:t>
            </a:r>
          </a:p>
          <a:p>
            <a:pPr lvl="1"/>
            <a:r>
              <a:rPr lang="cs-CZ" sz="1900" dirty="0"/>
              <a:t>vnitřní:</a:t>
            </a:r>
          </a:p>
          <a:p>
            <a:pPr lvl="2"/>
            <a:r>
              <a:rPr lang="cs-CZ" dirty="0"/>
              <a:t>Vzdušnice –  soustava trubiček – dýchání</a:t>
            </a:r>
          </a:p>
          <a:p>
            <a:pPr lvl="2"/>
            <a:r>
              <a:rPr lang="cs-CZ" dirty="0"/>
              <a:t>Nervová s. – žebříčkovitá</a:t>
            </a:r>
          </a:p>
          <a:p>
            <a:pPr lvl="2"/>
            <a:r>
              <a:rPr lang="cs-CZ" dirty="0"/>
              <a:t>Cévní s.</a:t>
            </a:r>
          </a:p>
          <a:p>
            <a:pPr lvl="2"/>
            <a:r>
              <a:rPr lang="cs-CZ" dirty="0"/>
              <a:t>Trávicí s.</a:t>
            </a:r>
          </a:p>
          <a:p>
            <a:pPr lvl="2"/>
            <a:r>
              <a:rPr lang="cs-CZ" dirty="0"/>
              <a:t>Vylučovací s.</a:t>
            </a:r>
          </a:p>
          <a:p>
            <a:pPr lvl="2"/>
            <a:r>
              <a:rPr lang="cs-CZ" dirty="0"/>
              <a:t>Rozmnožovací s. – oddělené pohlaví, vývin přímý nebo nepřímý</a:t>
            </a:r>
          </a:p>
          <a:p>
            <a:pPr marL="0" lvl="2"/>
            <a:r>
              <a:rPr lang="cs-CZ" dirty="0"/>
              <a:t>vyhynulý: trilobit – zkameněliny (Barrandien)</a:t>
            </a:r>
          </a:p>
          <a:p>
            <a:pPr marL="0" lvl="2"/>
            <a:r>
              <a:rPr lang="cs-CZ" dirty="0"/>
              <a:t>živoucí zkamenělina- OSTROREP (prvohory)</a:t>
            </a:r>
          </a:p>
          <a:p>
            <a:pPr marL="0" lvl="2"/>
            <a:r>
              <a:rPr lang="cs-CZ" dirty="0"/>
              <a:t>rozdělení: pavoukovci, korýši, vzdušnicovci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1395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C97F75-3FE1-4DA8-A2DE-24ABAAAF1DB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DF967"/>
          </a:solidFill>
        </p:spPr>
        <p:txBody>
          <a:bodyPr/>
          <a:lstStyle/>
          <a:p>
            <a:r>
              <a:rPr lang="cs-CZ" dirty="0"/>
              <a:t>DÚ z online hodiny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FB3BE0-F2B2-4A64-B0CF-A28B0846E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Vyhledej 4 informace o ostrorepech.</a:t>
            </a:r>
          </a:p>
          <a:p>
            <a:endParaRPr lang="cs-CZ" dirty="0"/>
          </a:p>
          <a:p>
            <a:r>
              <a:rPr lang="cs-CZ" dirty="0"/>
              <a:t>Kdo je na obrázku v učebnici na straně 67?</a:t>
            </a:r>
          </a:p>
          <a:p>
            <a:r>
              <a:rPr lang="cs-CZ" dirty="0"/>
              <a:t>Čím se zabýval?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1354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E2FE23-E51F-44D9-B962-F912C258FB9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DF967"/>
          </a:solidFill>
        </p:spPr>
        <p:txBody>
          <a:bodyPr/>
          <a:lstStyle/>
          <a:p>
            <a:r>
              <a:rPr lang="cs-CZ" dirty="0"/>
              <a:t>videoukázky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5FB096-8D50-4941-9830-FE5A86396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https://www.youtube.com/watch?v=7lJfcWrpDeY</a:t>
            </a:r>
            <a:endParaRPr lang="cs-CZ" dirty="0"/>
          </a:p>
          <a:p>
            <a:r>
              <a:rPr lang="cs-CZ" dirty="0"/>
              <a:t>8 min ostrorep</a:t>
            </a:r>
          </a:p>
          <a:p>
            <a:r>
              <a:rPr lang="cs-CZ" dirty="0">
                <a:hlinkClick r:id="rId3"/>
              </a:rPr>
              <a:t>https://www.youtube.com/watch?v=rGtoa0VcnsY</a:t>
            </a:r>
            <a:endParaRPr lang="cs-CZ" dirty="0"/>
          </a:p>
          <a:p>
            <a:r>
              <a:rPr lang="cs-CZ" dirty="0"/>
              <a:t>Ostrorep pohyb</a:t>
            </a:r>
          </a:p>
          <a:p>
            <a:r>
              <a:rPr lang="cs-CZ" dirty="0">
                <a:hlinkClick r:id="rId4"/>
              </a:rPr>
              <a:t>https://www.youtube.com/watch?v=aJb-u-1LPzY</a:t>
            </a:r>
            <a:r>
              <a:rPr lang="cs-CZ" dirty="0"/>
              <a:t> ostrorep</a:t>
            </a:r>
          </a:p>
          <a:p>
            <a:r>
              <a:rPr lang="cs-CZ" dirty="0">
                <a:hlinkClick r:id="rId5"/>
              </a:rPr>
              <a:t>https://www.youtube.com/watch?v=znO8q5Ht17g</a:t>
            </a:r>
            <a:r>
              <a:rPr lang="cs-CZ" dirty="0"/>
              <a:t> trilobit</a:t>
            </a:r>
          </a:p>
          <a:p>
            <a:r>
              <a:rPr lang="cs-CZ" dirty="0">
                <a:hlinkClick r:id="rId6"/>
              </a:rPr>
              <a:t>https://www.youtube.com/watch?v=5JvS5E9YUcM</a:t>
            </a:r>
            <a:r>
              <a:rPr lang="cs-CZ" dirty="0"/>
              <a:t>  trilobit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198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F7836-8BD6-4C46-9F73-D3BC3BD43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ADF967"/>
          </a:solidFill>
        </p:spPr>
        <p:txBody>
          <a:bodyPr/>
          <a:lstStyle/>
          <a:p>
            <a:r>
              <a:rPr lang="cs-CZ" dirty="0"/>
              <a:t>Členovci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51FA282-9393-45F3-80A7-AC870696D4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881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05A223-B03C-4B07-BB46-1E07F336535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DF967"/>
          </a:solidFill>
        </p:spPr>
        <p:txBody>
          <a:bodyPr/>
          <a:lstStyle/>
          <a:p>
            <a:r>
              <a:rPr lang="cs-CZ" dirty="0"/>
              <a:t>Členovci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73E544-709C-4A67-A7AD-E8CAED2CB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Název ze členění těla a končetin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A9DB8FB-C703-4ED8-BB6D-867139382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94" y="2478457"/>
            <a:ext cx="3572955" cy="266597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BEAA035-ABC1-494D-AD86-69294EA8D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098" y="365125"/>
            <a:ext cx="4281908" cy="28494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4198563-530B-4DFE-B852-F80AF6DA3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516" y="3132661"/>
            <a:ext cx="4282082" cy="284941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1B0AB6A-BBC0-4B47-9CCE-634F5B420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7138" y="4001294"/>
            <a:ext cx="3907776" cy="277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03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30CA8D-EA82-451D-ABB4-7C82612C660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DF967"/>
          </a:solidFill>
        </p:spPr>
        <p:txBody>
          <a:bodyPr/>
          <a:lstStyle/>
          <a:p>
            <a:r>
              <a:rPr lang="cs-CZ" dirty="0"/>
              <a:t>Členovci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FFDE901-8D47-4A5A-B126-1A56787D8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107" y="1890999"/>
            <a:ext cx="3841177" cy="307600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DE6EFA0-11B9-486F-ADE8-1678B4073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454" y="365125"/>
            <a:ext cx="5966087" cy="33834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3A5B414-0C10-456E-AD1D-0596EC2C7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2497" y="2734231"/>
            <a:ext cx="2372477" cy="375864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585CD84-5850-4A95-8E7C-4C5A52009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2601" y="4154766"/>
            <a:ext cx="3286798" cy="246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9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37049B-3E01-4444-BE4E-729B9B94E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52AE70B-9185-4724-B2D4-9004B04DB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3718" y="618653"/>
            <a:ext cx="7842390" cy="5874222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9129E6C5-3AEF-472C-8316-7352382D31DE}"/>
              </a:ext>
            </a:extLst>
          </p:cNvPr>
          <p:cNvSpPr/>
          <p:nvPr/>
        </p:nvSpPr>
        <p:spPr>
          <a:xfrm>
            <a:off x="5090474" y="5081047"/>
            <a:ext cx="1102936" cy="2828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rak</a:t>
            </a:r>
            <a:r>
              <a:rPr lang="cs-CZ" dirty="0"/>
              <a:t> 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6B8ACD5-EB27-4720-8B00-E39FB36CAFCB}"/>
              </a:ext>
            </a:extLst>
          </p:cNvPr>
          <p:cNvCxnSpPr/>
          <p:nvPr/>
        </p:nvCxnSpPr>
        <p:spPr>
          <a:xfrm flipH="1">
            <a:off x="5363852" y="2686639"/>
            <a:ext cx="273377" cy="23944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126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CD9B73-C460-4163-A692-67A4570D0FE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DF967"/>
          </a:solidFill>
        </p:spPr>
        <p:txBody>
          <a:bodyPr/>
          <a:lstStyle/>
          <a:p>
            <a:r>
              <a:rPr lang="cs-CZ" dirty="0"/>
              <a:t>Stavba těla – větší články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C7AE8246-DD41-4735-8042-5589940E3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39" r="72503"/>
          <a:stretch/>
        </p:blipFill>
        <p:spPr>
          <a:xfrm>
            <a:off x="3034187" y="1849085"/>
            <a:ext cx="986933" cy="438562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E23A664-5AB2-4CBB-93BA-8F1A22EF6E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31"/>
          <a:stretch/>
        </p:blipFill>
        <p:spPr>
          <a:xfrm>
            <a:off x="5463422" y="1827117"/>
            <a:ext cx="2095500" cy="437239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DE58845-0E65-42F1-8D12-3C006AC6A7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33" r="43279"/>
          <a:stretch/>
        </p:blipFill>
        <p:spPr>
          <a:xfrm>
            <a:off x="4021120" y="1827117"/>
            <a:ext cx="1442302" cy="4372394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70AB8FA8-C9ED-4C3D-A398-EC6E2660D759}"/>
              </a:ext>
            </a:extLst>
          </p:cNvPr>
          <p:cNvSpPr/>
          <p:nvPr/>
        </p:nvSpPr>
        <p:spPr>
          <a:xfrm>
            <a:off x="8465270" y="1272619"/>
            <a:ext cx="2888530" cy="5544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HLAVA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DCCBA38-9A3F-4446-87AF-969AFA76700C}"/>
              </a:ext>
            </a:extLst>
          </p:cNvPr>
          <p:cNvSpPr/>
          <p:nvPr/>
        </p:nvSpPr>
        <p:spPr>
          <a:xfrm>
            <a:off x="8748074" y="231899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DA642F1-5BBD-4D7E-A7AD-C495F9401493}"/>
              </a:ext>
            </a:extLst>
          </p:cNvPr>
          <p:cNvSpPr/>
          <p:nvPr/>
        </p:nvSpPr>
        <p:spPr>
          <a:xfrm>
            <a:off x="8465270" y="2275836"/>
            <a:ext cx="2888530" cy="5544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HRUĎ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5F37F6A-EC56-4FE4-B455-C024020CF411}"/>
              </a:ext>
            </a:extLst>
          </p:cNvPr>
          <p:cNvSpPr/>
          <p:nvPr/>
        </p:nvSpPr>
        <p:spPr>
          <a:xfrm>
            <a:off x="8465270" y="3279053"/>
            <a:ext cx="2888530" cy="5544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ZADEČEK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F064079-EDE7-43F2-87D9-851CF94F382F}"/>
              </a:ext>
            </a:extLst>
          </p:cNvPr>
          <p:cNvSpPr/>
          <p:nvPr/>
        </p:nvSpPr>
        <p:spPr>
          <a:xfrm>
            <a:off x="8653806" y="4282270"/>
            <a:ext cx="2699994" cy="554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POVRCH TĚLA</a:t>
            </a:r>
          </a:p>
          <a:p>
            <a:pPr algn="ctr"/>
            <a:r>
              <a:rPr lang="cs-CZ" dirty="0"/>
              <a:t>PEVNÁ KUTIKULA</a:t>
            </a: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A3C14C00-4812-48A9-8A1B-BC3FC56EC304}"/>
              </a:ext>
            </a:extLst>
          </p:cNvPr>
          <p:cNvCxnSpPr>
            <a:cxnSpLocks/>
          </p:cNvCxnSpPr>
          <p:nvPr/>
        </p:nvCxnSpPr>
        <p:spPr>
          <a:xfrm flipH="1">
            <a:off x="9305629" y="4836768"/>
            <a:ext cx="352132" cy="376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4433516E-24A0-408C-846C-707DA29AEB52}"/>
              </a:ext>
            </a:extLst>
          </p:cNvPr>
          <p:cNvCxnSpPr>
            <a:cxnSpLocks/>
          </p:cNvCxnSpPr>
          <p:nvPr/>
        </p:nvCxnSpPr>
        <p:spPr>
          <a:xfrm>
            <a:off x="10228082" y="4836768"/>
            <a:ext cx="263951" cy="448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>
            <a:extLst>
              <a:ext uri="{FF2B5EF4-FFF2-40B4-BE49-F238E27FC236}">
                <a16:creationId xmlns:a16="http://schemas.microsoft.com/office/drawing/2014/main" id="{88A397F1-6517-4108-B765-2AC1A2181A58}"/>
              </a:ext>
            </a:extLst>
          </p:cNvPr>
          <p:cNvSpPr/>
          <p:nvPr/>
        </p:nvSpPr>
        <p:spPr>
          <a:xfrm>
            <a:off x="8533418" y="5221583"/>
            <a:ext cx="1133770" cy="339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CHITIN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E2B47073-4D9F-4401-8045-4A291C613884}"/>
              </a:ext>
            </a:extLst>
          </p:cNvPr>
          <p:cNvSpPr/>
          <p:nvPr/>
        </p:nvSpPr>
        <p:spPr>
          <a:xfrm>
            <a:off x="10124387" y="5264083"/>
            <a:ext cx="1442302" cy="659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UHLIČITAN VÁPENATÝ</a:t>
            </a:r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E5010507-FB4A-4DE5-AD39-8BFEFF90A660}"/>
              </a:ext>
            </a:extLst>
          </p:cNvPr>
          <p:cNvCxnSpPr>
            <a:stCxn id="18" idx="2"/>
          </p:cNvCxnSpPr>
          <p:nvPr/>
        </p:nvCxnSpPr>
        <p:spPr>
          <a:xfrm>
            <a:off x="9100303" y="5560948"/>
            <a:ext cx="381392" cy="673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8BCCEA14-D587-4F4C-8E6C-4F8ED6476886}"/>
              </a:ext>
            </a:extLst>
          </p:cNvPr>
          <p:cNvCxnSpPr>
            <a:cxnSpLocks/>
          </p:cNvCxnSpPr>
          <p:nvPr/>
        </p:nvCxnSpPr>
        <p:spPr>
          <a:xfrm flipH="1">
            <a:off x="10228083" y="5923958"/>
            <a:ext cx="414779" cy="275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délník 30">
            <a:extLst>
              <a:ext uri="{FF2B5EF4-FFF2-40B4-BE49-F238E27FC236}">
                <a16:creationId xmlns:a16="http://schemas.microsoft.com/office/drawing/2014/main" id="{D14D63AA-A4F6-4214-B180-122EC02E2079}"/>
              </a:ext>
            </a:extLst>
          </p:cNvPr>
          <p:cNvSpPr/>
          <p:nvPr/>
        </p:nvSpPr>
        <p:spPr>
          <a:xfrm>
            <a:off x="9290998" y="6234714"/>
            <a:ext cx="1351863" cy="554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PEVNÁ KOSTRA</a:t>
            </a:r>
          </a:p>
        </p:txBody>
      </p:sp>
    </p:spTree>
    <p:extLst>
      <p:ext uri="{BB962C8B-B14F-4D97-AF65-F5344CB8AC3E}">
        <p14:creationId xmlns:p14="http://schemas.microsoft.com/office/powerpoint/2010/main" val="192167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-0.21237 0.0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-0.16471 -0.000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0.10338 -0.002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235BE-A391-4387-955D-D1A19CF6686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DF967"/>
          </a:solidFill>
        </p:spPr>
        <p:txBody>
          <a:bodyPr/>
          <a:lstStyle/>
          <a:p>
            <a:r>
              <a:rPr lang="cs-CZ" dirty="0"/>
              <a:t>ČLENOVCI - VNITŘNÍ STAVBA TĚLA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FAC9AC-03C2-48AD-BF65-DDC5FFD3A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671" y="1411366"/>
            <a:ext cx="6731183" cy="5179856"/>
          </a:xfrm>
          <a:prstGeom prst="rect">
            <a:avLst/>
          </a:prstGeom>
        </p:spPr>
      </p:pic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EB363099-FC5F-4088-987A-C60FDED56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3DA0F60-9276-4601-A87F-694BF6E7142A}"/>
              </a:ext>
            </a:extLst>
          </p:cNvPr>
          <p:cNvSpPr/>
          <p:nvPr/>
        </p:nvSpPr>
        <p:spPr>
          <a:xfrm>
            <a:off x="3748663" y="5686769"/>
            <a:ext cx="1436461" cy="4901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NERVOVÁ SOUSTAVA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EFE61D0-0385-4776-B0AF-91D7CC0F11F4}"/>
              </a:ext>
            </a:extLst>
          </p:cNvPr>
          <p:cNvSpPr/>
          <p:nvPr/>
        </p:nvSpPr>
        <p:spPr>
          <a:xfrm>
            <a:off x="8338726" y="3169351"/>
            <a:ext cx="1436461" cy="490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48821F8-201F-45C7-80C0-D93F57FF7645}"/>
              </a:ext>
            </a:extLst>
          </p:cNvPr>
          <p:cNvSpPr/>
          <p:nvPr/>
        </p:nvSpPr>
        <p:spPr>
          <a:xfrm>
            <a:off x="2312202" y="2702364"/>
            <a:ext cx="1436461" cy="490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A73BC68-341A-478C-9D15-54C9883595BF}"/>
              </a:ext>
            </a:extLst>
          </p:cNvPr>
          <p:cNvSpPr/>
          <p:nvPr/>
        </p:nvSpPr>
        <p:spPr>
          <a:xfrm>
            <a:off x="5714999" y="5934238"/>
            <a:ext cx="1436461" cy="4901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TRÁVICÍ SOUSTAVA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D5ACC913-25B7-4D39-A8E4-148B781D5332}"/>
              </a:ext>
            </a:extLst>
          </p:cNvPr>
          <p:cNvSpPr/>
          <p:nvPr/>
        </p:nvSpPr>
        <p:spPr>
          <a:xfrm>
            <a:off x="7910437" y="6104170"/>
            <a:ext cx="1436461" cy="4901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VYLUČOVACÍ SOUSTAVA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5C44CE81-E290-4F79-A66B-763662EC44DB}"/>
              </a:ext>
            </a:extLst>
          </p:cNvPr>
          <p:cNvSpPr/>
          <p:nvPr/>
        </p:nvSpPr>
        <p:spPr>
          <a:xfrm>
            <a:off x="8062837" y="5134498"/>
            <a:ext cx="2093886" cy="4901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ROZMNOŽOVACÍ SOUSTAVA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2D071F92-00A3-4A29-8ACA-345DB2ECF423}"/>
              </a:ext>
            </a:extLst>
          </p:cNvPr>
          <p:cNvSpPr/>
          <p:nvPr/>
        </p:nvSpPr>
        <p:spPr>
          <a:xfrm>
            <a:off x="7682533" y="1652721"/>
            <a:ext cx="1436461" cy="4901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CÉVNÍ SOUSTAVA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F6996440-EDB3-429E-BF63-FFB218CCB0D5}"/>
              </a:ext>
            </a:extLst>
          </p:cNvPr>
          <p:cNvSpPr/>
          <p:nvPr/>
        </p:nvSpPr>
        <p:spPr>
          <a:xfrm>
            <a:off x="3413156" y="2039866"/>
            <a:ext cx="1436461" cy="4901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VZDUŠNICE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FFFC84F3-0760-4172-8175-9E79C0A13C2C}"/>
              </a:ext>
            </a:extLst>
          </p:cNvPr>
          <p:cNvSpPr/>
          <p:nvPr/>
        </p:nvSpPr>
        <p:spPr>
          <a:xfrm>
            <a:off x="7882733" y="6095742"/>
            <a:ext cx="1436461" cy="4901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68CA6E2B-2077-4FDA-9B9A-67C947A25B29}"/>
              </a:ext>
            </a:extLst>
          </p:cNvPr>
          <p:cNvSpPr/>
          <p:nvPr/>
        </p:nvSpPr>
        <p:spPr>
          <a:xfrm>
            <a:off x="3443013" y="1997069"/>
            <a:ext cx="1436461" cy="4901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E0C38A38-F8AF-4A68-9736-51BE0EEFBA01}"/>
              </a:ext>
            </a:extLst>
          </p:cNvPr>
          <p:cNvSpPr/>
          <p:nvPr/>
        </p:nvSpPr>
        <p:spPr>
          <a:xfrm>
            <a:off x="7704463" y="1633111"/>
            <a:ext cx="1436461" cy="4901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0659FFE8-B5F6-4EBF-B4E7-5E8E3D5092D5}"/>
              </a:ext>
            </a:extLst>
          </p:cNvPr>
          <p:cNvSpPr/>
          <p:nvPr/>
        </p:nvSpPr>
        <p:spPr>
          <a:xfrm>
            <a:off x="3748663" y="5688915"/>
            <a:ext cx="1436461" cy="4901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5C837D14-D44F-4FEF-9DC8-8FFBBEDED59B}"/>
              </a:ext>
            </a:extLst>
          </p:cNvPr>
          <p:cNvSpPr/>
          <p:nvPr/>
        </p:nvSpPr>
        <p:spPr>
          <a:xfrm>
            <a:off x="5603346" y="5934238"/>
            <a:ext cx="1436461" cy="4901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411DB5EF-758D-4F30-AD8D-D112007A0F2B}"/>
              </a:ext>
            </a:extLst>
          </p:cNvPr>
          <p:cNvSpPr/>
          <p:nvPr/>
        </p:nvSpPr>
        <p:spPr>
          <a:xfrm>
            <a:off x="8062838" y="5142926"/>
            <a:ext cx="2093886" cy="4901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61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BA303A-0F4F-4F75-9BCF-9AF7B04AABF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DF967"/>
          </a:solidFill>
        </p:spPr>
        <p:txBody>
          <a:bodyPr/>
          <a:lstStyle/>
          <a:p>
            <a:r>
              <a:rPr lang="cs-CZ" dirty="0"/>
              <a:t>VYHYNULÝ ČLENOVCI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47A965-DCD0-463D-AA17-B098F5CCF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TRILOBITI</a:t>
            </a:r>
          </a:p>
          <a:p>
            <a:r>
              <a:rPr lang="cs-CZ" dirty="0"/>
              <a:t>Dnes zkameněliny- díky jejich krunýři</a:t>
            </a:r>
          </a:p>
          <a:p>
            <a:r>
              <a:rPr lang="cs-CZ" dirty="0"/>
              <a:t>Nepřežili z prvohor</a:t>
            </a:r>
          </a:p>
          <a:p>
            <a:r>
              <a:rPr lang="cs-CZ" dirty="0">
                <a:hlinkClick r:id="rId3"/>
              </a:rPr>
              <a:t>https://www.youtube.com/watch?v=znO8q5Ht17g</a:t>
            </a:r>
            <a:endParaRPr lang="cs-CZ" dirty="0"/>
          </a:p>
          <a:p>
            <a:r>
              <a:rPr lang="cs-CZ" dirty="0">
                <a:hlinkClick r:id="rId4"/>
              </a:rPr>
              <a:t>https://www.youtube.com/watch?v=5JvS5E9YUcM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DB9363C-4774-49BA-8FD8-1FB15E244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6958" y="1021688"/>
            <a:ext cx="4175338" cy="48146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F0787A7-66F8-460F-93A4-C181F4B17A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1910" y="4060465"/>
            <a:ext cx="3446266" cy="258137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4DCAD2A-F501-4490-89F4-E27A2D3D33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3612" y="3376612"/>
            <a:ext cx="104775" cy="104775"/>
          </a:xfrm>
          <a:prstGeom prst="rect">
            <a:avLst/>
          </a:prstGeom>
        </p:spPr>
      </p:pic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DDFBE474-917F-464E-9236-1D005FCF5F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501281"/>
              </p:ext>
            </p:extLst>
          </p:nvPr>
        </p:nvGraphicFramePr>
        <p:xfrm>
          <a:off x="92075" y="92075"/>
          <a:ext cx="14478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Objekt prostředí balíčkovače" showAsIcon="1" r:id="rId8" imgW="1448280" imgH="478800" progId="Package">
                  <p:embed/>
                </p:oleObj>
              </mc:Choice>
              <mc:Fallback>
                <p:oleObj name="Objekt prostředí balíčkovače" showAsIcon="1" r:id="rId8" imgW="1448280" imgH="478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447800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6143B0A1-F2CB-4A42-9257-DDBAEFCD61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4374" y="126516"/>
            <a:ext cx="3429000" cy="2085975"/>
          </a:xfrm>
          <a:prstGeom prst="rect">
            <a:avLst/>
          </a:prstGeom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88714D27-B235-461A-844C-E22399FE6726}"/>
              </a:ext>
            </a:extLst>
          </p:cNvPr>
          <p:cNvSpPr/>
          <p:nvPr/>
        </p:nvSpPr>
        <p:spPr>
          <a:xfrm>
            <a:off x="6693031" y="933253"/>
            <a:ext cx="226243" cy="2233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182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82CB6B-732E-4BED-B42A-EBB47BAB231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DF967"/>
          </a:solidFill>
        </p:spPr>
        <p:txBody>
          <a:bodyPr/>
          <a:lstStyle/>
          <a:p>
            <a:r>
              <a:rPr lang="cs-CZ" dirty="0"/>
              <a:t>Přežili z prvohor PŘED 400 MIL. LET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51E008-423A-4C62-B4DD-1687B5B1C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OSTROREP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E756D2B-C625-4D52-B360-1111A97E4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424" y="1865161"/>
            <a:ext cx="7629046" cy="427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444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321</Words>
  <Application>Microsoft Office PowerPoint</Application>
  <PresentationFormat>Širokoúhlá obrazovka</PresentationFormat>
  <Paragraphs>69</Paragraphs>
  <Slides>12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Objekt prostředí balíčkovače</vt:lpstr>
      <vt:lpstr>Vylušti, o čem se budeme učit</vt:lpstr>
      <vt:lpstr>Členovci</vt:lpstr>
      <vt:lpstr>Členovci</vt:lpstr>
      <vt:lpstr>Členovci</vt:lpstr>
      <vt:lpstr>Prezentace aplikace PowerPoint</vt:lpstr>
      <vt:lpstr>Stavba těla – větší články</vt:lpstr>
      <vt:lpstr>ČLENOVCI - VNITŘNÍ STAVBA TĚLA </vt:lpstr>
      <vt:lpstr>VYHYNULÝ ČLENOVCI</vt:lpstr>
      <vt:lpstr>Přežili z prvohor PŘED 400 MIL. LET</vt:lpstr>
      <vt:lpstr>ČLENOVCI  (zápis)</vt:lpstr>
      <vt:lpstr>DÚ z online hodiny</vt:lpstr>
      <vt:lpstr>videoukázky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Vylušti, o čem se budeme učit</dc:title>
  <dc:creator>Dagmar Hegrová</dc:creator>
  <cp:lastModifiedBy>Dagmar Hegrová</cp:lastModifiedBy>
  <cp:revision>16</cp:revision>
  <dcterms:created xsi:type="dcterms:W3CDTF">2021-03-14T12:53:08Z</dcterms:created>
  <dcterms:modified xsi:type="dcterms:W3CDTF">2021-03-15T11:12:31Z</dcterms:modified>
</cp:coreProperties>
</file>